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7" r:id="rId1"/>
  </p:sldMasterIdLst>
  <p:notesMasterIdLst>
    <p:notesMasterId r:id="rId12"/>
  </p:notesMasterIdLst>
  <p:handoutMasterIdLst>
    <p:handoutMasterId r:id="rId13"/>
  </p:handoutMasterIdLst>
  <p:sldIdLst>
    <p:sldId id="256" r:id="rId2"/>
    <p:sldId id="321" r:id="rId3"/>
    <p:sldId id="276" r:id="rId4"/>
    <p:sldId id="314" r:id="rId5"/>
    <p:sldId id="316" r:id="rId6"/>
    <p:sldId id="315" r:id="rId7"/>
    <p:sldId id="318" r:id="rId8"/>
    <p:sldId id="317" r:id="rId9"/>
    <p:sldId id="319" r:id="rId10"/>
    <p:sldId id="313" r:id="rId11"/>
  </p:sldIdLst>
  <p:sldSz cx="12192000" cy="6858000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3554A88-FA68-0A5A-7968-6EFB14BF51CC}" name="上原 心" initials="上原" userId="S::shin-uehara@city.inagi.lg.jp::e8fb0402-27b3-49a9-8033-17ef0000154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E3D1"/>
    <a:srgbClr val="171C61"/>
    <a:srgbClr val="9BD4FF"/>
    <a:srgbClr val="E3E2FE"/>
    <a:srgbClr val="E2447F"/>
    <a:srgbClr val="ED8F8F"/>
    <a:srgbClr val="000000"/>
    <a:srgbClr val="FBEEC9"/>
    <a:srgbClr val="FCEC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6" autoAdjust="0"/>
    <p:restoredTop sz="59158" autoAdjust="0"/>
  </p:normalViewPr>
  <p:slideViewPr>
    <p:cSldViewPr snapToGrid="0">
      <p:cViewPr varScale="1">
        <p:scale>
          <a:sx n="65" d="100"/>
          <a:sy n="65" d="100"/>
        </p:scale>
        <p:origin x="238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72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5B01C-1F93-444C-A7F8-B1100536383A}" type="datetimeFigureOut">
              <a:rPr kumimoji="1" lang="ja-JP" altLang="en-US" smtClean="0"/>
              <a:t>2026/3/30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E6680-4E29-4F5B-A419-E8DAA2A903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8544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52D83-BFFE-4D9A-898D-1E6ECE0B631E}" type="datetimeFigureOut">
              <a:rPr kumimoji="1" lang="ja-JP" altLang="en-US" smtClean="0"/>
              <a:t>2026/3/30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F836B-2DE3-40DD-9949-5DE661CC75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870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79767" y="4777194"/>
            <a:ext cx="5438140" cy="3908614"/>
          </a:xfrm>
        </p:spPr>
        <p:txBody>
          <a:bodyPr/>
          <a:lstStyle/>
          <a:p>
            <a:endParaRPr kumimoji="1" lang="ja-JP" altLang="en-US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F836B-2DE3-40DD-9949-5DE661CC75B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89146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F836B-2DE3-40DD-9949-5DE661CC75B9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5353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0D2852-15A4-9BAA-5441-92D46AFDC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1621F18-0D2F-4258-7D06-C6961C2494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D0F2EFA-F777-0B1C-6896-59AC09B45F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DDA5106-4ACF-B3AD-3EBA-5D9377D1E8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F836B-2DE3-40DD-9949-5DE661CC75B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8481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F836B-2DE3-40DD-9949-5DE661CC75B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781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B0B197-92F3-62DD-B95D-3CB6A5177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B093E1E-CB14-3269-1538-5C4323C219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99BF7B4-7ABB-D5F5-56A2-7ADE0EAE99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319CD8E-E5F8-2780-F921-F3C989E106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F836B-2DE3-40DD-9949-5DE661CC75B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3110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8FDF6-726E-1448-270A-AE1C831B5C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C8E2057-71BF-FAA2-FCCD-15037EDDC5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D7E31B1-BCE5-D89D-FCE1-15B16037EA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5AA9A1E-231F-FBB7-74AB-A9DCF6AB27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F836B-2DE3-40DD-9949-5DE661CC75B9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2536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62A4BC-0C7D-B752-1D2A-E64E6A7B8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A980AD1-DDFA-0985-6D3F-1B060E6EA1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BAF9A59-8022-7082-5C42-65416A32AE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DB68CDA-7D78-15AE-D550-B8892DC628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F836B-2DE3-40DD-9949-5DE661CC75B9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9559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470F1A-2901-F78B-9CBC-BB996E5CE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CBA020A-85B9-8375-8C70-A6E7F491B9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3B8229D-D104-F309-F7A7-EE9ECB91DF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BA75364-EB4C-DC6A-6BE9-FFD4908F66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F836B-2DE3-40DD-9949-5DE661CC75B9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1670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1BCC1E-DEC5-60F8-6108-D23C82BF8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1D29DF4-9F34-CAB7-2C9A-8FC6BAD8B8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91D4C72-7936-5C12-11A5-D0C90ACE06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55835C-C2F6-8213-7724-78290F6FF3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F836B-2DE3-40DD-9949-5DE661CC75B9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5406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91749E-EE60-82DC-9132-88A78DCF4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9214B95-4577-C358-E60E-F35442130A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243CE41-4008-EED2-F1C4-7C60C3EBCE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9203688-4DC9-2A96-97F9-2D7113425E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F836B-2DE3-40DD-9949-5DE661CC75B9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1329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62F1B-0CC5-4642-9008-252133AFF336}" type="datetimeFigureOut">
              <a:rPr kumimoji="1" lang="ja-JP" altLang="en-US" smtClean="0"/>
              <a:t>2026/3/30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16884-DCED-491F-AD15-47E067E21B9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496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62F1B-0CC5-4642-9008-252133AFF336}" type="datetimeFigureOut">
              <a:rPr kumimoji="1" lang="ja-JP" altLang="en-US" smtClean="0"/>
              <a:t>2026/3/30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16884-DCED-491F-AD15-47E067E21B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2460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62F1B-0CC5-4642-9008-252133AFF336}" type="datetimeFigureOut">
              <a:rPr kumimoji="1" lang="ja-JP" altLang="en-US" smtClean="0"/>
              <a:t>2026/3/30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16884-DCED-491F-AD15-47E067E21B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9503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62F1B-0CC5-4642-9008-252133AFF336}" type="datetimeFigureOut">
              <a:rPr kumimoji="1" lang="ja-JP" altLang="en-US" smtClean="0"/>
              <a:t>2026/3/30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16884-DCED-491F-AD15-47E067E21B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7217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62F1B-0CC5-4642-9008-252133AFF336}" type="datetimeFigureOut">
              <a:rPr kumimoji="1" lang="ja-JP" altLang="en-US" smtClean="0"/>
              <a:t>2026/3/30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16884-DCED-491F-AD15-47E067E21B9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252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62F1B-0CC5-4642-9008-252133AFF336}" type="datetimeFigureOut">
              <a:rPr kumimoji="1" lang="ja-JP" altLang="en-US" smtClean="0"/>
              <a:t>2026/3/30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16884-DCED-491F-AD15-47E067E21B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8971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62F1B-0CC5-4642-9008-252133AFF336}" type="datetimeFigureOut">
              <a:rPr kumimoji="1" lang="ja-JP" altLang="en-US" smtClean="0"/>
              <a:t>2026/3/30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16884-DCED-491F-AD15-47E067E21B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5153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62F1B-0CC5-4642-9008-252133AFF336}" type="datetimeFigureOut">
              <a:rPr kumimoji="1" lang="ja-JP" altLang="en-US" smtClean="0"/>
              <a:t>2026/3/30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16884-DCED-491F-AD15-47E067E21B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538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62F1B-0CC5-4642-9008-252133AFF336}" type="datetimeFigureOut">
              <a:rPr kumimoji="1" lang="ja-JP" altLang="en-US" smtClean="0"/>
              <a:t>2026/3/30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16884-DCED-491F-AD15-47E067E21B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9089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F962F1B-0CC5-4642-9008-252133AFF336}" type="datetimeFigureOut">
              <a:rPr kumimoji="1" lang="ja-JP" altLang="en-US" smtClean="0"/>
              <a:t>2026/3/30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B16884-DCED-491F-AD15-47E067E21B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6940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62F1B-0CC5-4642-9008-252133AFF336}" type="datetimeFigureOut">
              <a:rPr kumimoji="1" lang="ja-JP" altLang="en-US" smtClean="0"/>
              <a:t>2026/3/30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16884-DCED-491F-AD15-47E067E21B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8325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l="-52000" r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F962F1B-0CC5-4642-9008-252133AFF336}" type="datetimeFigureOut">
              <a:rPr kumimoji="1" lang="ja-JP" altLang="en-US" smtClean="0"/>
              <a:t>2026/3/30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4B16884-DCED-491F-AD15-47E067E21B9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621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814393" y="2402024"/>
            <a:ext cx="10498455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カーボンニュートラルって何？</a:t>
            </a:r>
            <a:endParaRPr lang="ja-JP" alt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7" name="図 6" descr="黒い背景と白い文字&#10;&#10;AI 生成コンテンツは誤りを含む可能性があります。">
            <a:extLst>
              <a:ext uri="{FF2B5EF4-FFF2-40B4-BE49-F238E27FC236}">
                <a16:creationId xmlns:a16="http://schemas.microsoft.com/office/drawing/2014/main" id="{777B453B-0CF9-FD44-D6BB-E0C943AAB9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238" y="5654229"/>
            <a:ext cx="2409791" cy="70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559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583265" y="1722871"/>
            <a:ext cx="10498455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rPr>
              <a:t>一人一人のできることは小さくても</a:t>
            </a:r>
            <a:endParaRPr lang="en-US" altLang="ja-JP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</a:endParaRPr>
          </a:p>
          <a:p>
            <a:pPr algn="ctr"/>
            <a:endParaRPr lang="en-US" altLang="ja-JP" sz="4000" b="1" dirty="0">
              <a:ln w="9525">
                <a:solidFill>
                  <a:schemeClr val="bg1"/>
                </a:solidFill>
                <a:prstDash val="solid"/>
              </a:ln>
            </a:endParaRPr>
          </a:p>
          <a:p>
            <a:pPr algn="ctr"/>
            <a:r>
              <a:rPr lang="ja-JP" alt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rPr>
              <a:t>集まれば大きな形となる</a:t>
            </a:r>
            <a:endParaRPr lang="en-US" altLang="ja-JP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</a:endParaRPr>
          </a:p>
          <a:p>
            <a:pPr algn="ctr"/>
            <a:endParaRPr lang="en-US" altLang="ja-JP" sz="4000" b="1" dirty="0">
              <a:ln w="9525">
                <a:solidFill>
                  <a:schemeClr val="bg1"/>
                </a:solidFill>
                <a:prstDash val="solid"/>
              </a:ln>
            </a:endParaRPr>
          </a:p>
          <a:p>
            <a:pPr algn="ctr"/>
            <a:r>
              <a:rPr lang="ja-JP" alt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rPr>
              <a:t>みんなで力を合わせて地球環境を守ろう！</a:t>
            </a:r>
            <a:endParaRPr lang="en-US" altLang="ja-JP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</a:endParaRPr>
          </a:p>
          <a:p>
            <a:pPr algn="ctr"/>
            <a:endParaRPr lang="ja-JP" alt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7" name="サブタイトル 4"/>
          <p:cNvSpPr txBox="1">
            <a:spLocks/>
          </p:cNvSpPr>
          <p:nvPr/>
        </p:nvSpPr>
        <p:spPr>
          <a:xfrm>
            <a:off x="1110280" y="570284"/>
            <a:ext cx="10058400" cy="1516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kumimoji="1"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kumimoji="1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kumimoji="1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2099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A443C4-3539-81CC-6E1A-109B8E299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F2440DC-7B87-E501-9D43-1F80A40810CF}"/>
              </a:ext>
            </a:extLst>
          </p:cNvPr>
          <p:cNvSpPr txBox="1">
            <a:spLocks noChangeArrowheads="1"/>
          </p:cNvSpPr>
          <p:nvPr/>
        </p:nvSpPr>
        <p:spPr>
          <a:xfrm>
            <a:off x="1058384" y="204640"/>
            <a:ext cx="9304816" cy="77234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ja-JP" altLang="en-US" sz="3200" b="1" kern="100" dirty="0">
                <a:solidFill>
                  <a:srgbClr val="262626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カーボンニュートラルって何？</a:t>
            </a:r>
            <a:endParaRPr lang="ja-JP" altLang="en-US" sz="30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</p:txBody>
      </p:sp>
      <p:pic>
        <p:nvPicPr>
          <p:cNvPr id="7" name="Picture 2" descr="江戸川フォーム_200413-08">
            <a:extLst>
              <a:ext uri="{FF2B5EF4-FFF2-40B4-BE49-F238E27FC236}">
                <a16:creationId xmlns:a16="http://schemas.microsoft.com/office/drawing/2014/main" id="{F52A1520-E3BF-DEDC-B956-8A4186656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15" y="1230465"/>
            <a:ext cx="11083597" cy="60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757B5B9-63FF-415B-4AF3-95F2A5DB1A46}"/>
              </a:ext>
            </a:extLst>
          </p:cNvPr>
          <p:cNvSpPr/>
          <p:nvPr/>
        </p:nvSpPr>
        <p:spPr>
          <a:xfrm>
            <a:off x="540287" y="1331605"/>
            <a:ext cx="1111138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" marR="133350">
              <a:spcBef>
                <a:spcPts val="840"/>
              </a:spcBef>
              <a:spcAft>
                <a:spcPts val="840"/>
              </a:spcAft>
              <a:tabLst>
                <a:tab pos="4530090" algn="l"/>
              </a:tabLst>
            </a:pPr>
            <a:r>
              <a:rPr lang="ja-JP" altLang="en-US" sz="2100" b="1" kern="100" dirty="0">
                <a:solidFill>
                  <a:schemeClr val="bg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★</a:t>
            </a:r>
            <a:r>
              <a:rPr lang="ja-JP" altLang="en-US" sz="2100" b="1" kern="100" dirty="0">
                <a:solidFill>
                  <a:srgbClr val="262626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　温室効果ガスの排出量と吸収量をプラスマイナスゼロにすること</a:t>
            </a:r>
            <a:endParaRPr lang="ja-JP" altLang="ja-JP" sz="2100" b="1" kern="100" dirty="0">
              <a:solidFill>
                <a:srgbClr val="262626"/>
              </a:solidFill>
              <a:effectLst/>
              <a:latin typeface="BIZ UDP明朝 Medium" panose="02020500000000000000" pitchFamily="18" charset="-128"/>
              <a:ea typeface="BIZ UDP明朝 Medium" panose="020205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2E1F7ED-938B-7068-10E0-FF867BC59BE5}"/>
              </a:ext>
            </a:extLst>
          </p:cNvPr>
          <p:cNvSpPr/>
          <p:nvPr/>
        </p:nvSpPr>
        <p:spPr bwMode="auto">
          <a:xfrm>
            <a:off x="1058384" y="5206154"/>
            <a:ext cx="10510127" cy="144720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ja-JP" altLang="en-US" sz="24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►カーボンニュートラルの達成のためには、</a:t>
            </a:r>
            <a:endParaRPr lang="en-US" altLang="ja-JP" sz="2400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「</a:t>
            </a:r>
            <a:r>
              <a:rPr lang="ja-JP" altLang="en-US" sz="3000" dirty="0">
                <a:solidFill>
                  <a:srgbClr val="C0000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温室効果ガスの排出量の削減</a:t>
            </a:r>
            <a:r>
              <a:rPr lang="ja-JP" altLang="en-US" sz="24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」と「</a:t>
            </a:r>
            <a:r>
              <a:rPr lang="ja-JP" altLang="en-US" sz="3000" dirty="0">
                <a:solidFill>
                  <a:srgbClr val="C0000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吸収作用の保全及び強化</a:t>
            </a:r>
            <a:r>
              <a:rPr lang="ja-JP" altLang="en-US" sz="24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」</a:t>
            </a:r>
            <a:endParaRPr lang="en-US" altLang="ja-JP" sz="2400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の両方の取り組みを推進する必要があります。</a:t>
            </a:r>
            <a:endParaRPr lang="en-US" altLang="ja-JP" sz="2400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DDAE918-C74B-F971-0CFD-79F926202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448" y="2001910"/>
            <a:ext cx="8063105" cy="3204244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666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058384" y="204640"/>
            <a:ext cx="9304816" cy="77234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ja-JP" altLang="en-US" sz="30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なぜ、カーボンニュートラルが必要なの？</a:t>
            </a:r>
          </a:p>
        </p:txBody>
      </p:sp>
      <p:pic>
        <p:nvPicPr>
          <p:cNvPr id="7" name="Picture 2" descr="江戸川フォーム_200413-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15" y="1230465"/>
            <a:ext cx="11083597" cy="60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正方形/長方形 9"/>
          <p:cNvSpPr/>
          <p:nvPr/>
        </p:nvSpPr>
        <p:spPr>
          <a:xfrm>
            <a:off x="540287" y="1331605"/>
            <a:ext cx="1111138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" marR="133350">
              <a:spcBef>
                <a:spcPts val="840"/>
              </a:spcBef>
              <a:spcAft>
                <a:spcPts val="840"/>
              </a:spcAft>
              <a:tabLst>
                <a:tab pos="4530090" algn="l"/>
              </a:tabLst>
            </a:pPr>
            <a:r>
              <a:rPr lang="en-US" altLang="ja-JP" sz="2100" b="1" kern="100" dirty="0">
                <a:solidFill>
                  <a:schemeClr val="bg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1</a:t>
            </a:r>
            <a:r>
              <a:rPr lang="ja-JP" altLang="en-US" sz="2100" b="1" kern="100" dirty="0">
                <a:solidFill>
                  <a:srgbClr val="262626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　多発する異常気象</a:t>
            </a:r>
            <a:endParaRPr lang="ja-JP" altLang="ja-JP" sz="2100" b="1" kern="100" dirty="0">
              <a:solidFill>
                <a:srgbClr val="262626"/>
              </a:solidFill>
              <a:effectLst/>
              <a:latin typeface="BIZ UDP明朝 Medium" panose="02020500000000000000" pitchFamily="18" charset="-128"/>
              <a:ea typeface="BIZ UDP明朝 Medium" panose="020205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1" name="正方形/長方形 10"/>
          <p:cNvSpPr/>
          <p:nvPr/>
        </p:nvSpPr>
        <p:spPr bwMode="auto">
          <a:xfrm>
            <a:off x="484915" y="2208415"/>
            <a:ext cx="10972804" cy="2810895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ja-JP" altLang="en-US" sz="24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■夏場の猛暑・水不足による作物への影響</a:t>
            </a:r>
            <a:endParaRPr lang="en-US" altLang="ja-JP" sz="2400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endParaRPr lang="en-US" altLang="ja-JP" sz="2400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■記録的な豪雨・洪水による河川の氾濫</a:t>
            </a:r>
            <a:endParaRPr lang="en-US" altLang="ja-JP" sz="2400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endParaRPr lang="en-US" altLang="ja-JP" sz="2400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■熱波による山火事の増加</a:t>
            </a:r>
            <a:endParaRPr lang="en-US" altLang="ja-JP" sz="2400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endParaRPr lang="en-US" altLang="ja-JP" sz="2400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■冬場の寒波、豪雪</a:t>
            </a:r>
            <a:endParaRPr lang="en-US" altLang="ja-JP" sz="2400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3D3C2EA-C664-630B-B5EE-55632767493F}"/>
              </a:ext>
            </a:extLst>
          </p:cNvPr>
          <p:cNvSpPr/>
          <p:nvPr/>
        </p:nvSpPr>
        <p:spPr bwMode="auto">
          <a:xfrm>
            <a:off x="2313715" y="5206154"/>
            <a:ext cx="8369525" cy="93499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ja-JP" altLang="en-US" sz="2400" dirty="0">
                <a:solidFill>
                  <a:srgbClr val="C0000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►人々の生活や経済活動に悪い影響が出る</a:t>
            </a:r>
            <a:endParaRPr lang="en-US" altLang="ja-JP" sz="2400" dirty="0">
              <a:solidFill>
                <a:srgbClr val="C00000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F7EEE81-6EE7-FC6B-7168-115209A35146}"/>
              </a:ext>
            </a:extLst>
          </p:cNvPr>
          <p:cNvSpPr/>
          <p:nvPr/>
        </p:nvSpPr>
        <p:spPr bwMode="auto">
          <a:xfrm>
            <a:off x="2313714" y="5891954"/>
            <a:ext cx="8369525" cy="93499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altLang="ja-JP" sz="2400" dirty="0">
                <a:solidFill>
                  <a:srgbClr val="C0000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Q</a:t>
            </a:r>
            <a:r>
              <a:rPr lang="ja-JP" altLang="en-US" sz="2400" dirty="0">
                <a:solidFill>
                  <a:srgbClr val="C0000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、どんな影響が出るかな？</a:t>
            </a:r>
            <a:endParaRPr lang="en-US" altLang="ja-JP" sz="2400" dirty="0">
              <a:solidFill>
                <a:srgbClr val="C00000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3F5D34-D597-9F29-B16C-CB1F915A9C59}"/>
              </a:ext>
            </a:extLst>
          </p:cNvPr>
          <p:cNvSpPr txBox="1"/>
          <p:nvPr/>
        </p:nvSpPr>
        <p:spPr>
          <a:xfrm>
            <a:off x="7825704" y="5017887"/>
            <a:ext cx="38259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dirty="0"/>
              <a:t>https://ondankataisaku.env.go.jp/carbon_neutral/about/</a:t>
            </a:r>
            <a:endParaRPr lang="ja-JP" altLang="en-US" sz="1200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91DBDF2-A06B-0209-D598-C7DF855DBD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2746" y="2283628"/>
            <a:ext cx="4511229" cy="26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66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D01FC1E-1B72-734A-B447-1609CF33A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BB3D57-DF07-A26F-BA92-DB7406C5FF13}"/>
              </a:ext>
            </a:extLst>
          </p:cNvPr>
          <p:cNvSpPr txBox="1">
            <a:spLocks noChangeArrowheads="1"/>
          </p:cNvSpPr>
          <p:nvPr/>
        </p:nvSpPr>
        <p:spPr>
          <a:xfrm>
            <a:off x="1058384" y="204640"/>
            <a:ext cx="9304816" cy="77234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ja-JP" altLang="en-US" sz="30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なんで異常気象が起こるの？</a:t>
            </a:r>
          </a:p>
        </p:txBody>
      </p:sp>
      <p:pic>
        <p:nvPicPr>
          <p:cNvPr id="7" name="Picture 2" descr="江戸川フォーム_200413-08">
            <a:extLst>
              <a:ext uri="{FF2B5EF4-FFF2-40B4-BE49-F238E27FC236}">
                <a16:creationId xmlns:a16="http://schemas.microsoft.com/office/drawing/2014/main" id="{F8470835-F2D9-D873-4A9C-C660964BB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15" y="1230465"/>
            <a:ext cx="11083597" cy="60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D5E58B8-D325-995D-D7E4-D0ACB13320AB}"/>
              </a:ext>
            </a:extLst>
          </p:cNvPr>
          <p:cNvSpPr/>
          <p:nvPr/>
        </p:nvSpPr>
        <p:spPr>
          <a:xfrm>
            <a:off x="540287" y="1331605"/>
            <a:ext cx="1111138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" marR="133350">
              <a:spcBef>
                <a:spcPts val="840"/>
              </a:spcBef>
              <a:spcAft>
                <a:spcPts val="840"/>
              </a:spcAft>
              <a:tabLst>
                <a:tab pos="4530090" algn="l"/>
              </a:tabLst>
            </a:pPr>
            <a:r>
              <a:rPr lang="en-US" altLang="ja-JP" sz="2100" b="1" kern="100" dirty="0">
                <a:solidFill>
                  <a:schemeClr val="bg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2</a:t>
            </a:r>
            <a:r>
              <a:rPr lang="ja-JP" altLang="en-US" sz="2100" b="1" kern="100" dirty="0">
                <a:solidFill>
                  <a:srgbClr val="262626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　原因は何？</a:t>
            </a:r>
            <a:endParaRPr lang="ja-JP" altLang="ja-JP" sz="2100" b="1" kern="100" dirty="0">
              <a:solidFill>
                <a:srgbClr val="262626"/>
              </a:solidFill>
              <a:effectLst/>
              <a:latin typeface="BIZ UDP明朝 Medium" panose="02020500000000000000" pitchFamily="18" charset="-128"/>
              <a:ea typeface="BIZ UDP明朝 Medium" panose="020205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4E07CD8-24B7-1E0A-A326-80041209A653}"/>
              </a:ext>
            </a:extLst>
          </p:cNvPr>
          <p:cNvSpPr/>
          <p:nvPr/>
        </p:nvSpPr>
        <p:spPr bwMode="auto">
          <a:xfrm>
            <a:off x="484915" y="2208415"/>
            <a:ext cx="10972804" cy="2810895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altLang="ja-JP" sz="24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【</a:t>
            </a:r>
            <a:r>
              <a:rPr lang="ja-JP" altLang="en-US" sz="24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要因</a:t>
            </a:r>
            <a:r>
              <a:rPr lang="en-US" altLang="ja-JP" sz="24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1】</a:t>
            </a:r>
            <a:r>
              <a:rPr lang="ja-JP" altLang="en-US" sz="24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　地球温暖化による「平均気温の上昇」</a:t>
            </a:r>
            <a:endParaRPr lang="en-US" altLang="ja-JP" sz="2400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endParaRPr lang="en-US" altLang="ja-JP" sz="2400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lang="en-US" altLang="ja-JP" sz="24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【</a:t>
            </a:r>
            <a:r>
              <a:rPr lang="ja-JP" altLang="en-US" sz="24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要因</a:t>
            </a:r>
            <a:r>
              <a:rPr lang="en-US" altLang="ja-JP" sz="24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2】</a:t>
            </a:r>
            <a:r>
              <a:rPr lang="ja-JP" altLang="en-US" sz="24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　地球温暖化による「自然の気象変動」</a:t>
            </a:r>
            <a:endParaRPr lang="en-US" altLang="ja-JP" sz="2400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E08C0CB-EF06-692D-2F41-7F28EC2A02D8}"/>
              </a:ext>
            </a:extLst>
          </p:cNvPr>
          <p:cNvSpPr/>
          <p:nvPr/>
        </p:nvSpPr>
        <p:spPr bwMode="auto">
          <a:xfrm>
            <a:off x="2313715" y="5206154"/>
            <a:ext cx="8369525" cy="93499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ja-JP" altLang="en-US" sz="2400" dirty="0">
                <a:solidFill>
                  <a:srgbClr val="C0000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►温室効果ガス（特に</a:t>
            </a:r>
            <a:r>
              <a:rPr lang="ja-JP" altLang="en-US" sz="3000" dirty="0">
                <a:solidFill>
                  <a:srgbClr val="C0000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二酸化炭素</a:t>
            </a:r>
            <a:r>
              <a:rPr lang="ja-JP" altLang="en-US" sz="2400" dirty="0">
                <a:solidFill>
                  <a:srgbClr val="C0000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）の増加が最大の原因</a:t>
            </a:r>
            <a:endParaRPr lang="en-US" altLang="ja-JP" sz="2400" dirty="0">
              <a:solidFill>
                <a:srgbClr val="C00000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118ADE9-CE61-05DC-EC75-5F41B679FC7F}"/>
              </a:ext>
            </a:extLst>
          </p:cNvPr>
          <p:cNvSpPr/>
          <p:nvPr/>
        </p:nvSpPr>
        <p:spPr bwMode="auto">
          <a:xfrm>
            <a:off x="2313714" y="5891954"/>
            <a:ext cx="8369525" cy="93499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altLang="ja-JP" sz="2400" dirty="0">
                <a:solidFill>
                  <a:srgbClr val="C0000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Q</a:t>
            </a:r>
            <a:r>
              <a:rPr lang="ja-JP" altLang="en-US" sz="2400" dirty="0">
                <a:solidFill>
                  <a:srgbClr val="C0000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、なぜ二酸化炭素が増加した？</a:t>
            </a:r>
            <a:endParaRPr lang="en-US" altLang="ja-JP" sz="2400" dirty="0">
              <a:solidFill>
                <a:srgbClr val="C00000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996FB2B-2B0B-2B29-5A5A-A1DB64F068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0066" y="2232623"/>
            <a:ext cx="3700887" cy="2770921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49465ED-33CE-DBD7-5731-344C6224EE4C}"/>
              </a:ext>
            </a:extLst>
          </p:cNvPr>
          <p:cNvSpPr txBox="1"/>
          <p:nvPr/>
        </p:nvSpPr>
        <p:spPr>
          <a:xfrm>
            <a:off x="7851759" y="4974233"/>
            <a:ext cx="40530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dirty="0"/>
              <a:t>https://ondankataisaku.env.go.jp/carbon_neutral/about/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959941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E7D2195-678E-7403-D296-43351BE4A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6F34C8-655C-385E-9642-9F95B3009993}"/>
              </a:ext>
            </a:extLst>
          </p:cNvPr>
          <p:cNvSpPr txBox="1">
            <a:spLocks noChangeArrowheads="1"/>
          </p:cNvSpPr>
          <p:nvPr/>
        </p:nvSpPr>
        <p:spPr>
          <a:xfrm>
            <a:off x="1058384" y="204640"/>
            <a:ext cx="9304816" cy="77234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ja-JP" altLang="en-US" sz="30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二酸化炭素（</a:t>
            </a:r>
            <a:r>
              <a:rPr lang="en-US" altLang="ja-JP" sz="30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CO2</a:t>
            </a:r>
            <a:r>
              <a:rPr lang="ja-JP" altLang="en-US" sz="30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）ってよく聞くけど・・・</a:t>
            </a:r>
          </a:p>
        </p:txBody>
      </p:sp>
      <p:pic>
        <p:nvPicPr>
          <p:cNvPr id="7" name="Picture 2" descr="江戸川フォーム_200413-08">
            <a:extLst>
              <a:ext uri="{FF2B5EF4-FFF2-40B4-BE49-F238E27FC236}">
                <a16:creationId xmlns:a16="http://schemas.microsoft.com/office/drawing/2014/main" id="{13AB82B0-5A27-8DAF-72E0-A6AFDAA7F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15" y="1230465"/>
            <a:ext cx="11083597" cy="60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C6D7BA4-743A-83A3-6367-5985C7B11C91}"/>
              </a:ext>
            </a:extLst>
          </p:cNvPr>
          <p:cNvSpPr/>
          <p:nvPr/>
        </p:nvSpPr>
        <p:spPr>
          <a:xfrm>
            <a:off x="540287" y="1331605"/>
            <a:ext cx="1111138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" marR="133350">
              <a:spcBef>
                <a:spcPts val="840"/>
              </a:spcBef>
              <a:spcAft>
                <a:spcPts val="840"/>
              </a:spcAft>
              <a:tabLst>
                <a:tab pos="4530090" algn="l"/>
              </a:tabLst>
            </a:pPr>
            <a:r>
              <a:rPr lang="en-US" altLang="ja-JP" sz="2100" b="1" kern="100" dirty="0">
                <a:solidFill>
                  <a:schemeClr val="bg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3</a:t>
            </a:r>
            <a:r>
              <a:rPr lang="ja-JP" altLang="en-US" sz="2100" b="1" kern="100" dirty="0">
                <a:solidFill>
                  <a:srgbClr val="262626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　二酸化炭素はなぜ増加する？</a:t>
            </a:r>
            <a:endParaRPr lang="ja-JP" altLang="ja-JP" sz="2100" b="1" kern="100" dirty="0">
              <a:solidFill>
                <a:srgbClr val="262626"/>
              </a:solidFill>
              <a:effectLst/>
              <a:latin typeface="BIZ UDP明朝 Medium" panose="02020500000000000000" pitchFamily="18" charset="-128"/>
              <a:ea typeface="BIZ UDP明朝 Medium" panose="020205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7EC7E4A-0D20-6F49-F84D-5625AA195750}"/>
              </a:ext>
            </a:extLst>
          </p:cNvPr>
          <p:cNvSpPr/>
          <p:nvPr/>
        </p:nvSpPr>
        <p:spPr bwMode="auto">
          <a:xfrm>
            <a:off x="484915" y="2208415"/>
            <a:ext cx="10972804" cy="2810895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ja-JP" altLang="en-US" sz="24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①　世界の人口が爆発的に増加した（ここ</a:t>
            </a:r>
            <a:r>
              <a:rPr lang="en-US" altLang="ja-JP" sz="24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40</a:t>
            </a:r>
            <a:r>
              <a:rPr lang="ja-JP" altLang="en-US" sz="24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年で</a:t>
            </a:r>
            <a:r>
              <a:rPr lang="en-US" altLang="ja-JP" sz="24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2</a:t>
            </a:r>
            <a:r>
              <a:rPr lang="ja-JP" altLang="en-US" sz="24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倍）</a:t>
            </a:r>
            <a:endParaRPr lang="en-US" altLang="ja-JP" sz="2400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endParaRPr lang="en-US" altLang="ja-JP" sz="2400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②　自動車や飛行機を動かすため二酸化炭素が大量に発生した</a:t>
            </a:r>
            <a:endParaRPr lang="en-US" altLang="ja-JP" sz="2400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endParaRPr lang="en-US" altLang="ja-JP" sz="2400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③　森林破壊が進み光合成による二酸化炭素吸収量が減少した</a:t>
            </a:r>
            <a:endParaRPr lang="en-US" altLang="ja-JP" sz="2400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E1233FE-C66A-64E0-5594-DC9D6EC6049D}"/>
              </a:ext>
            </a:extLst>
          </p:cNvPr>
          <p:cNvSpPr/>
          <p:nvPr/>
        </p:nvSpPr>
        <p:spPr bwMode="auto">
          <a:xfrm>
            <a:off x="2313715" y="5206154"/>
            <a:ext cx="8369525" cy="93499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ja-JP" altLang="en-US" sz="2400" dirty="0">
                <a:solidFill>
                  <a:srgbClr val="C0000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►技術の進歩で人が長生きできるようになった</a:t>
            </a:r>
            <a:endParaRPr lang="en-US" altLang="ja-JP" sz="2400" dirty="0">
              <a:solidFill>
                <a:srgbClr val="C00000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8AACF3A-872C-F8B6-B36D-E40EB555EDA6}"/>
              </a:ext>
            </a:extLst>
          </p:cNvPr>
          <p:cNvSpPr/>
          <p:nvPr/>
        </p:nvSpPr>
        <p:spPr bwMode="auto">
          <a:xfrm>
            <a:off x="2313714" y="5891954"/>
            <a:ext cx="8369525" cy="93499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altLang="ja-JP" sz="2400" dirty="0">
                <a:solidFill>
                  <a:srgbClr val="C0000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Q</a:t>
            </a:r>
            <a:r>
              <a:rPr lang="ja-JP" altLang="en-US" sz="2400" dirty="0">
                <a:solidFill>
                  <a:srgbClr val="C0000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、</a:t>
            </a:r>
            <a:r>
              <a:rPr lang="en-US" altLang="ja-JP" sz="2400" dirty="0">
                <a:solidFill>
                  <a:srgbClr val="C0000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2060</a:t>
            </a:r>
            <a:r>
              <a:rPr lang="ja-JP" altLang="en-US" sz="2400" dirty="0">
                <a:solidFill>
                  <a:srgbClr val="C0000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年に世界の人口は何億人になるか知ってる？</a:t>
            </a:r>
            <a:endParaRPr lang="en-US" altLang="ja-JP" sz="2400" dirty="0">
              <a:solidFill>
                <a:srgbClr val="C00000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592F3C5-8C3E-D02A-B354-84F3457A04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6161" y="2265123"/>
            <a:ext cx="2325792" cy="2744297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DE1462A-3254-6EBA-B549-5003E8A6EF3C}"/>
              </a:ext>
            </a:extLst>
          </p:cNvPr>
          <p:cNvSpPr txBox="1"/>
          <p:nvPr/>
        </p:nvSpPr>
        <p:spPr>
          <a:xfrm>
            <a:off x="8207395" y="5040133"/>
            <a:ext cx="398460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dirty="0"/>
              <a:t>https://ondankataisaku.env.go.jp/decokatsu/ondanka/</a:t>
            </a:r>
          </a:p>
        </p:txBody>
      </p:sp>
    </p:spTree>
    <p:extLst>
      <p:ext uri="{BB962C8B-B14F-4D97-AF65-F5344CB8AC3E}">
        <p14:creationId xmlns:p14="http://schemas.microsoft.com/office/powerpoint/2010/main" val="1169516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1073629-2641-DA1D-6C98-00DDADB0A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B860F8-BCEE-78FC-30EB-4C7AFED73445}"/>
              </a:ext>
            </a:extLst>
          </p:cNvPr>
          <p:cNvSpPr txBox="1">
            <a:spLocks noChangeArrowheads="1"/>
          </p:cNvSpPr>
          <p:nvPr/>
        </p:nvSpPr>
        <p:spPr>
          <a:xfrm>
            <a:off x="1058384" y="204640"/>
            <a:ext cx="9304816" cy="77234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ja-JP" altLang="en-US" sz="30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今のままの生活を続けると・・・</a:t>
            </a:r>
          </a:p>
        </p:txBody>
      </p:sp>
      <p:pic>
        <p:nvPicPr>
          <p:cNvPr id="7" name="Picture 2" descr="江戸川フォーム_200413-08">
            <a:extLst>
              <a:ext uri="{FF2B5EF4-FFF2-40B4-BE49-F238E27FC236}">
                <a16:creationId xmlns:a16="http://schemas.microsoft.com/office/drawing/2014/main" id="{5CC1B1EF-8A42-5617-B623-723A704AF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15" y="1230465"/>
            <a:ext cx="11083597" cy="60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3F01FA5-9491-0390-0040-CD236C3BD881}"/>
              </a:ext>
            </a:extLst>
          </p:cNvPr>
          <p:cNvSpPr/>
          <p:nvPr/>
        </p:nvSpPr>
        <p:spPr>
          <a:xfrm>
            <a:off x="540287" y="1331605"/>
            <a:ext cx="1111138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" marR="133350">
              <a:spcBef>
                <a:spcPts val="840"/>
              </a:spcBef>
              <a:spcAft>
                <a:spcPts val="840"/>
              </a:spcAft>
              <a:tabLst>
                <a:tab pos="4530090" algn="l"/>
              </a:tabLst>
            </a:pPr>
            <a:r>
              <a:rPr lang="en-US" altLang="ja-JP" sz="2100" b="1" kern="100" dirty="0">
                <a:solidFill>
                  <a:schemeClr val="bg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4</a:t>
            </a:r>
            <a:r>
              <a:rPr lang="ja-JP" altLang="en-US" sz="2100" b="1" kern="100" dirty="0">
                <a:solidFill>
                  <a:srgbClr val="262626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　将来はどうなる？</a:t>
            </a:r>
            <a:endParaRPr lang="ja-JP" altLang="ja-JP" sz="2100" b="1" kern="100" dirty="0">
              <a:solidFill>
                <a:srgbClr val="262626"/>
              </a:solidFill>
              <a:effectLst/>
              <a:latin typeface="BIZ UDP明朝 Medium" panose="02020500000000000000" pitchFamily="18" charset="-128"/>
              <a:ea typeface="BIZ UDP明朝 Medium" panose="020205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0036DFF-5868-768F-8362-AEF188365A85}"/>
              </a:ext>
            </a:extLst>
          </p:cNvPr>
          <p:cNvSpPr/>
          <p:nvPr/>
        </p:nvSpPr>
        <p:spPr bwMode="auto">
          <a:xfrm>
            <a:off x="484915" y="2208415"/>
            <a:ext cx="10972804" cy="2810895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ja-JP" altLang="en-US" sz="24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①　</a:t>
            </a:r>
            <a:r>
              <a:rPr lang="ja-JP" altLang="en-US" sz="2400" u="sng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世界人口が</a:t>
            </a:r>
            <a:r>
              <a:rPr lang="en-US" altLang="ja-JP" sz="2400" u="sng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2060</a:t>
            </a:r>
            <a:r>
              <a:rPr lang="ja-JP" altLang="en-US" sz="2400" u="sng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年に</a:t>
            </a:r>
            <a:r>
              <a:rPr lang="en-US" altLang="ja-JP" sz="2400" u="sng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100</a:t>
            </a:r>
            <a:r>
              <a:rPr lang="ja-JP" altLang="en-US" sz="2400" u="sng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億人を超える</a:t>
            </a:r>
            <a:r>
              <a:rPr lang="ja-JP" altLang="en-US" sz="24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予測</a:t>
            </a:r>
            <a:endParaRPr lang="en-US" altLang="ja-JP" sz="2400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endParaRPr lang="en-US" altLang="ja-JP" sz="2400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②　人口が増えると二酸化炭素排出量も増える</a:t>
            </a:r>
            <a:endParaRPr lang="en-US" altLang="ja-JP" sz="2400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endParaRPr lang="en-US" altLang="ja-JP" sz="2400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③　化石燃料が不足しエネルギーの調達が困難になる</a:t>
            </a:r>
            <a:endParaRPr lang="en-US" altLang="ja-JP" sz="2400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95882B4-FCDD-00B5-DB68-9BFC132510D3}"/>
              </a:ext>
            </a:extLst>
          </p:cNvPr>
          <p:cNvSpPr/>
          <p:nvPr/>
        </p:nvSpPr>
        <p:spPr bwMode="auto">
          <a:xfrm>
            <a:off x="2313715" y="5294643"/>
            <a:ext cx="8369525" cy="93499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ja-JP" altLang="en-US" sz="2400" dirty="0">
                <a:solidFill>
                  <a:srgbClr val="C0000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►二酸化炭素の排出量を減らさないと大変なことになる</a:t>
            </a:r>
            <a:endParaRPr lang="en-US" altLang="ja-JP" sz="2400" dirty="0">
              <a:solidFill>
                <a:srgbClr val="C00000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ED38F55-3703-0672-BF81-CAB4D925BF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8619" y="2610368"/>
            <a:ext cx="3906036" cy="2127678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B5557EA-2570-F477-8C85-5E879BA6A030}"/>
              </a:ext>
            </a:extLst>
          </p:cNvPr>
          <p:cNvSpPr txBox="1"/>
          <p:nvPr/>
        </p:nvSpPr>
        <p:spPr>
          <a:xfrm>
            <a:off x="7823360" y="5019310"/>
            <a:ext cx="388372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dirty="0"/>
              <a:t>https://ondankataisaku.env.go.jp/decokatsu/ondanka/</a:t>
            </a:r>
          </a:p>
        </p:txBody>
      </p:sp>
    </p:spTree>
    <p:extLst>
      <p:ext uri="{BB962C8B-B14F-4D97-AF65-F5344CB8AC3E}">
        <p14:creationId xmlns:p14="http://schemas.microsoft.com/office/powerpoint/2010/main" val="1313042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D25A916-A754-719D-DF2D-3592134E1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73CD765-7B23-9B5D-CED2-881166E7FB6B}"/>
              </a:ext>
            </a:extLst>
          </p:cNvPr>
          <p:cNvSpPr txBox="1">
            <a:spLocks noChangeArrowheads="1"/>
          </p:cNvSpPr>
          <p:nvPr/>
        </p:nvSpPr>
        <p:spPr>
          <a:xfrm>
            <a:off x="1058384" y="204640"/>
            <a:ext cx="9304816" cy="77234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ja-JP" altLang="en-US" sz="30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小さなことから始めてほしい</a:t>
            </a:r>
          </a:p>
        </p:txBody>
      </p:sp>
      <p:pic>
        <p:nvPicPr>
          <p:cNvPr id="7" name="Picture 2" descr="江戸川フォーム_200413-08">
            <a:extLst>
              <a:ext uri="{FF2B5EF4-FFF2-40B4-BE49-F238E27FC236}">
                <a16:creationId xmlns:a16="http://schemas.microsoft.com/office/drawing/2014/main" id="{A4EEACB0-A8EF-D95F-E5F0-2C7BE3811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15" y="1230465"/>
            <a:ext cx="11083597" cy="60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FF7FF43-EA2C-9D63-23F3-BBB0FC3A89EC}"/>
              </a:ext>
            </a:extLst>
          </p:cNvPr>
          <p:cNvSpPr/>
          <p:nvPr/>
        </p:nvSpPr>
        <p:spPr>
          <a:xfrm>
            <a:off x="540287" y="1331605"/>
            <a:ext cx="1111138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" marR="133350">
              <a:spcBef>
                <a:spcPts val="840"/>
              </a:spcBef>
              <a:spcAft>
                <a:spcPts val="840"/>
              </a:spcAft>
              <a:tabLst>
                <a:tab pos="4530090" algn="l"/>
              </a:tabLst>
            </a:pPr>
            <a:r>
              <a:rPr lang="en-US" altLang="ja-JP" sz="2100" b="1" kern="100" dirty="0">
                <a:solidFill>
                  <a:schemeClr val="bg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5</a:t>
            </a:r>
            <a:r>
              <a:rPr lang="ja-JP" altLang="en-US" sz="2100" b="1" kern="100" dirty="0">
                <a:solidFill>
                  <a:srgbClr val="262626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　みんなができる二酸化炭素の排出を減らす努力</a:t>
            </a:r>
            <a:endParaRPr lang="ja-JP" altLang="ja-JP" sz="2100" b="1" kern="100" dirty="0">
              <a:solidFill>
                <a:srgbClr val="262626"/>
              </a:solidFill>
              <a:effectLst/>
              <a:latin typeface="BIZ UDP明朝 Medium" panose="02020500000000000000" pitchFamily="18" charset="-128"/>
              <a:ea typeface="BIZ UDP明朝 Medium" panose="020205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F016F28-42D1-E347-F851-6FA117246187}"/>
              </a:ext>
            </a:extLst>
          </p:cNvPr>
          <p:cNvSpPr/>
          <p:nvPr/>
        </p:nvSpPr>
        <p:spPr bwMode="auto">
          <a:xfrm>
            <a:off x="484915" y="2208415"/>
            <a:ext cx="10972804" cy="2810895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ja-JP" altLang="en-US" sz="24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■節電　・・・・・電気をつくるために大量の二酸化炭素が発生する</a:t>
            </a:r>
            <a:endParaRPr lang="en-US" altLang="ja-JP" sz="2400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endParaRPr lang="en-US" altLang="ja-JP" sz="2400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■ごみの削減　・・・マイバッグの利用など使い捨てを減らす</a:t>
            </a:r>
            <a:endParaRPr lang="en-US" altLang="ja-JP" sz="2400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endParaRPr lang="en-US" altLang="ja-JP" sz="2400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■ほかにもたくさんありますね</a:t>
            </a:r>
            <a:endParaRPr lang="en-US" altLang="ja-JP" sz="2400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C5BD09B-B9CA-1303-E4A4-DF57095CB9A3}"/>
              </a:ext>
            </a:extLst>
          </p:cNvPr>
          <p:cNvSpPr/>
          <p:nvPr/>
        </p:nvSpPr>
        <p:spPr bwMode="auto">
          <a:xfrm>
            <a:off x="2313715" y="5206154"/>
            <a:ext cx="8369525" cy="93499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ja-JP" altLang="en-US" sz="2400" dirty="0">
                <a:solidFill>
                  <a:srgbClr val="C0000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►電気の使用を少しでも減らして環境に貢献しよう</a:t>
            </a:r>
            <a:endParaRPr lang="en-US" altLang="ja-JP" sz="2400" dirty="0">
              <a:solidFill>
                <a:srgbClr val="C00000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0C88C2F-E64A-5F5C-AB8D-70EED8A41F0A}"/>
              </a:ext>
            </a:extLst>
          </p:cNvPr>
          <p:cNvSpPr/>
          <p:nvPr/>
        </p:nvSpPr>
        <p:spPr bwMode="auto">
          <a:xfrm>
            <a:off x="2313714" y="5891954"/>
            <a:ext cx="8369525" cy="93499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altLang="ja-JP" sz="2400" dirty="0">
                <a:solidFill>
                  <a:srgbClr val="C0000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Q</a:t>
            </a:r>
            <a:r>
              <a:rPr lang="ja-JP" altLang="en-US" sz="2400" dirty="0">
                <a:solidFill>
                  <a:srgbClr val="C0000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、二酸化炭素の排出を減らすアイデアには何がある？</a:t>
            </a:r>
            <a:endParaRPr lang="en-US" altLang="ja-JP" sz="2400" dirty="0">
              <a:solidFill>
                <a:srgbClr val="C00000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6673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8E0DA67-A4C2-5BB6-A1C0-C6CCC8F5C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F55172-DC28-B13B-DB1E-48AA397325AB}"/>
              </a:ext>
            </a:extLst>
          </p:cNvPr>
          <p:cNvSpPr txBox="1">
            <a:spLocks noChangeArrowheads="1"/>
          </p:cNvSpPr>
          <p:nvPr/>
        </p:nvSpPr>
        <p:spPr>
          <a:xfrm>
            <a:off x="1058384" y="204640"/>
            <a:ext cx="9457216" cy="77234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>
              <a:spcBef>
                <a:spcPct val="0"/>
              </a:spcBef>
              <a:defRPr/>
            </a:pPr>
            <a:r>
              <a:rPr lang="ja-JP" altLang="en-US" sz="30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稲城市民を代表して自分が率先してやらなくては・・・</a:t>
            </a:r>
          </a:p>
        </p:txBody>
      </p:sp>
      <p:pic>
        <p:nvPicPr>
          <p:cNvPr id="7" name="Picture 2" descr="江戸川フォーム_200413-08">
            <a:extLst>
              <a:ext uri="{FF2B5EF4-FFF2-40B4-BE49-F238E27FC236}">
                <a16:creationId xmlns:a16="http://schemas.microsoft.com/office/drawing/2014/main" id="{210B8AAA-4E32-F727-B426-A8BF1DDEF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15" y="1230465"/>
            <a:ext cx="11083597" cy="60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AE90841-3421-2220-422D-6B9D5BE775AE}"/>
              </a:ext>
            </a:extLst>
          </p:cNvPr>
          <p:cNvSpPr/>
          <p:nvPr/>
        </p:nvSpPr>
        <p:spPr>
          <a:xfrm>
            <a:off x="540287" y="1331605"/>
            <a:ext cx="1111138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" marR="133350">
              <a:spcBef>
                <a:spcPts val="840"/>
              </a:spcBef>
              <a:spcAft>
                <a:spcPts val="840"/>
              </a:spcAft>
              <a:tabLst>
                <a:tab pos="4530090" algn="l"/>
              </a:tabLst>
            </a:pPr>
            <a:r>
              <a:rPr lang="en-US" altLang="ja-JP" sz="2100" b="1" kern="100" dirty="0">
                <a:solidFill>
                  <a:schemeClr val="bg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6</a:t>
            </a:r>
            <a:r>
              <a:rPr lang="ja-JP" altLang="en-US" sz="2100" b="1" kern="100" dirty="0">
                <a:solidFill>
                  <a:srgbClr val="262626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　稲城市が取り組む二酸化炭素の排出を減らす施策</a:t>
            </a:r>
            <a:endParaRPr lang="ja-JP" altLang="ja-JP" sz="2100" b="1" kern="100" dirty="0">
              <a:solidFill>
                <a:srgbClr val="262626"/>
              </a:solidFill>
              <a:effectLst/>
              <a:latin typeface="BIZ UDP明朝 Medium" panose="02020500000000000000" pitchFamily="18" charset="-128"/>
              <a:ea typeface="BIZ UDP明朝 Medium" panose="020205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D40BECA-7AB0-9394-0BEE-FB25C604B68B}"/>
              </a:ext>
            </a:extLst>
          </p:cNvPr>
          <p:cNvSpPr/>
          <p:nvPr/>
        </p:nvSpPr>
        <p:spPr bwMode="auto">
          <a:xfrm>
            <a:off x="484914" y="2208415"/>
            <a:ext cx="11166753" cy="2810895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ja-JP" altLang="en-US" sz="24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■電気自動車・・・走行時の二酸化炭素の排出量が少ないエコカーの導入推進</a:t>
            </a:r>
            <a:endParaRPr lang="en-US" altLang="ja-JP" sz="2400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endParaRPr lang="en-US" altLang="ja-JP" sz="2400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■太陽光発電・・・公共施設に太陽光パネルの設置を推進</a:t>
            </a:r>
            <a:endParaRPr lang="en-US" altLang="ja-JP" sz="2400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endParaRPr lang="en-US" altLang="ja-JP" sz="2400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■</a:t>
            </a:r>
            <a:r>
              <a:rPr lang="en-US" altLang="ja-JP" sz="24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LED</a:t>
            </a:r>
            <a:r>
              <a:rPr lang="ja-JP" altLang="en-US" sz="24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照明・・・・・公共施設の照明を省エネ性の高い</a:t>
            </a:r>
            <a:r>
              <a:rPr lang="en-US" altLang="ja-JP" sz="24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LED</a:t>
            </a:r>
            <a:r>
              <a:rPr lang="ja-JP" altLang="en-US" sz="24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に交換</a:t>
            </a:r>
            <a:endParaRPr lang="en-US" altLang="ja-JP" sz="2400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endParaRPr lang="en-US" altLang="ja-JP" sz="2400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■環境教育・・・・・次世代を担う子供たちに向けた環境教育の機会を提供</a:t>
            </a:r>
            <a:endParaRPr lang="en-US" altLang="ja-JP" sz="2400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905F1F6-8710-CC92-6945-6B3C80F9128A}"/>
              </a:ext>
            </a:extLst>
          </p:cNvPr>
          <p:cNvSpPr/>
          <p:nvPr/>
        </p:nvSpPr>
        <p:spPr bwMode="auto">
          <a:xfrm>
            <a:off x="2313715" y="5206154"/>
            <a:ext cx="8369525" cy="93499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ja-JP" altLang="en-US" sz="2400" dirty="0">
                <a:solidFill>
                  <a:srgbClr val="C0000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►市内全ての小中学校の照明を</a:t>
            </a:r>
            <a:r>
              <a:rPr lang="en-US" altLang="ja-JP" sz="2400" dirty="0">
                <a:solidFill>
                  <a:srgbClr val="C0000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LED</a:t>
            </a:r>
            <a:r>
              <a:rPr lang="ja-JP" altLang="en-US" sz="2400" dirty="0">
                <a:solidFill>
                  <a:srgbClr val="C0000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に交換</a:t>
            </a:r>
            <a:endParaRPr lang="en-US" altLang="ja-JP" sz="2400" dirty="0">
              <a:solidFill>
                <a:srgbClr val="C00000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67D6340-B548-B9EE-334E-061DC564C122}"/>
              </a:ext>
            </a:extLst>
          </p:cNvPr>
          <p:cNvSpPr/>
          <p:nvPr/>
        </p:nvSpPr>
        <p:spPr bwMode="auto">
          <a:xfrm>
            <a:off x="2313714" y="5891954"/>
            <a:ext cx="8369525" cy="93499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altLang="ja-JP" sz="2400" dirty="0">
                <a:solidFill>
                  <a:srgbClr val="C0000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Q</a:t>
            </a:r>
            <a:r>
              <a:rPr lang="ja-JP" altLang="en-US" sz="2400" dirty="0">
                <a:solidFill>
                  <a:srgbClr val="C0000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、蛍光灯の時と比べて何％くらい省エネになった？</a:t>
            </a:r>
            <a:endParaRPr lang="en-US" altLang="ja-JP" sz="2400" dirty="0">
              <a:solidFill>
                <a:srgbClr val="C00000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4870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580BA6C-E769-26C0-7C50-D92BC0A87E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7F76644-8CE2-B68B-F27B-74910E79ED28}"/>
              </a:ext>
            </a:extLst>
          </p:cNvPr>
          <p:cNvSpPr txBox="1">
            <a:spLocks noChangeArrowheads="1"/>
          </p:cNvSpPr>
          <p:nvPr/>
        </p:nvSpPr>
        <p:spPr>
          <a:xfrm>
            <a:off x="1058384" y="204640"/>
            <a:ext cx="9304816" cy="77234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ja-JP" altLang="en-US" sz="30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大切な未来を守るために！</a:t>
            </a:r>
            <a:endParaRPr lang="en-US" altLang="ja-JP" sz="30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</p:txBody>
      </p:sp>
      <p:pic>
        <p:nvPicPr>
          <p:cNvPr id="7" name="Picture 2" descr="江戸川フォーム_200413-08">
            <a:extLst>
              <a:ext uri="{FF2B5EF4-FFF2-40B4-BE49-F238E27FC236}">
                <a16:creationId xmlns:a16="http://schemas.microsoft.com/office/drawing/2014/main" id="{0709F685-B492-A2B8-8839-8ED49D4FA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15" y="1230465"/>
            <a:ext cx="11083597" cy="60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D97F546-B69E-EE21-0FD8-35454EAE508E}"/>
              </a:ext>
            </a:extLst>
          </p:cNvPr>
          <p:cNvSpPr/>
          <p:nvPr/>
        </p:nvSpPr>
        <p:spPr>
          <a:xfrm>
            <a:off x="540287" y="1331605"/>
            <a:ext cx="1111138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" marR="133350">
              <a:spcBef>
                <a:spcPts val="840"/>
              </a:spcBef>
              <a:spcAft>
                <a:spcPts val="840"/>
              </a:spcAft>
              <a:tabLst>
                <a:tab pos="4530090" algn="l"/>
              </a:tabLst>
            </a:pPr>
            <a:r>
              <a:rPr lang="en-US" altLang="ja-JP" sz="2100" b="1" kern="100" dirty="0">
                <a:solidFill>
                  <a:schemeClr val="bg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7</a:t>
            </a:r>
            <a:r>
              <a:rPr lang="ja-JP" altLang="en-US" sz="2100" b="1" kern="100" dirty="0">
                <a:solidFill>
                  <a:srgbClr val="262626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　稲城市内の小・中学校照明を</a:t>
            </a:r>
            <a:r>
              <a:rPr lang="en-US" altLang="ja-JP" sz="2100" b="1" kern="100" dirty="0">
                <a:solidFill>
                  <a:srgbClr val="262626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LED</a:t>
            </a:r>
            <a:r>
              <a:rPr lang="ja-JP" altLang="en-US" sz="2100" b="1" kern="100" dirty="0">
                <a:solidFill>
                  <a:srgbClr val="262626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化で約</a:t>
            </a:r>
            <a:r>
              <a:rPr lang="en-US" altLang="ja-JP" sz="2100" b="1" kern="100" dirty="0">
                <a:solidFill>
                  <a:srgbClr val="262626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65</a:t>
            </a:r>
            <a:r>
              <a:rPr lang="ja-JP" altLang="en-US" sz="2100" b="1" kern="100" dirty="0">
                <a:solidFill>
                  <a:srgbClr val="262626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％の省エネを実現</a:t>
            </a:r>
            <a:endParaRPr lang="ja-JP" altLang="ja-JP" sz="2100" b="1" kern="100" dirty="0">
              <a:solidFill>
                <a:srgbClr val="262626"/>
              </a:solidFill>
              <a:effectLst/>
              <a:latin typeface="BIZ UDP明朝 Medium" panose="02020500000000000000" pitchFamily="18" charset="-128"/>
              <a:ea typeface="BIZ UDP明朝 Medium" panose="020205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14EB751-F56E-EAF8-D4FB-5E9410AD0793}"/>
              </a:ext>
            </a:extLst>
          </p:cNvPr>
          <p:cNvSpPr/>
          <p:nvPr/>
        </p:nvSpPr>
        <p:spPr bwMode="auto">
          <a:xfrm>
            <a:off x="484914" y="2208415"/>
            <a:ext cx="11166753" cy="2810895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altLang="ja-JP" sz="24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【</a:t>
            </a:r>
            <a:r>
              <a:rPr lang="ja-JP" altLang="en-US" sz="24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効果</a:t>
            </a:r>
            <a:r>
              <a:rPr lang="en-US" altLang="ja-JP" sz="24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】</a:t>
            </a:r>
          </a:p>
          <a:p>
            <a:r>
              <a:rPr lang="ja-JP" altLang="en-US" sz="24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　　　　　二酸化炭素を　年間　</a:t>
            </a:r>
            <a:r>
              <a:rPr lang="en-US" altLang="ja-JP" sz="24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295</a:t>
            </a:r>
            <a:r>
              <a:rPr lang="ja-JP" altLang="en-US" sz="24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ｔ　削減　（</a:t>
            </a:r>
            <a:r>
              <a:rPr lang="en-US" altLang="ja-JP" sz="24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65</a:t>
            </a:r>
            <a:r>
              <a:rPr lang="ja-JP" altLang="en-US" sz="24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％減少）</a:t>
            </a:r>
            <a:endParaRPr lang="en-US" altLang="ja-JP" sz="2400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endParaRPr lang="en-US" altLang="ja-JP" sz="2400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lang="en-US" altLang="ja-JP" sz="24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【</a:t>
            </a:r>
            <a:r>
              <a:rPr lang="ja-JP" altLang="en-US" sz="24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工夫</a:t>
            </a:r>
            <a:r>
              <a:rPr lang="en-US" altLang="ja-JP" sz="24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】</a:t>
            </a:r>
          </a:p>
          <a:p>
            <a:r>
              <a:rPr lang="ja-JP" altLang="en-US" sz="24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　　　　　反射カバーは再利用してランプ部分だけを交換</a:t>
            </a:r>
            <a:endParaRPr lang="en-US" altLang="ja-JP" sz="2400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4350E32-FDA7-EF24-23AF-A6AD51861988}"/>
              </a:ext>
            </a:extLst>
          </p:cNvPr>
          <p:cNvSpPr/>
          <p:nvPr/>
        </p:nvSpPr>
        <p:spPr bwMode="auto">
          <a:xfrm>
            <a:off x="1277007" y="5206154"/>
            <a:ext cx="9710081" cy="93499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ja-JP" altLang="en-US" sz="2400" dirty="0">
                <a:solidFill>
                  <a:srgbClr val="C0000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►「つくる・はこぶ・つかう・すてる」の場面で環境のことを考えた</a:t>
            </a:r>
            <a:endParaRPr lang="en-US" altLang="ja-JP" sz="2400" dirty="0">
              <a:solidFill>
                <a:srgbClr val="C00000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DC18E27-39B9-FE0F-3FCF-B5A16549FE5C}"/>
              </a:ext>
            </a:extLst>
          </p:cNvPr>
          <p:cNvSpPr/>
          <p:nvPr/>
        </p:nvSpPr>
        <p:spPr bwMode="auto">
          <a:xfrm>
            <a:off x="2313714" y="5891954"/>
            <a:ext cx="8369525" cy="93499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ja-JP" altLang="en-US" sz="2400" dirty="0">
                <a:solidFill>
                  <a:srgbClr val="C0000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►でも、まだまだ足りない・・・・</a:t>
            </a:r>
            <a:endParaRPr lang="en-US" altLang="ja-JP" sz="2400" dirty="0">
              <a:solidFill>
                <a:srgbClr val="C00000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8A1F055-C5E4-21DE-B3F9-EB39776265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9241" y="2619747"/>
            <a:ext cx="3449271" cy="2146542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B989190-2233-97FC-9C81-D19BAE423D85}"/>
              </a:ext>
            </a:extLst>
          </p:cNvPr>
          <p:cNvSpPr txBox="1"/>
          <p:nvPr/>
        </p:nvSpPr>
        <p:spPr>
          <a:xfrm>
            <a:off x="8500773" y="5040133"/>
            <a:ext cx="27550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dirty="0"/>
              <a:t>https://primestar.co.jp/product/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721319001"/>
      </p:ext>
    </p:extLst>
  </p:cSld>
  <p:clrMapOvr>
    <a:masterClrMapping/>
  </p:clrMapOvr>
</p:sld>
</file>

<file path=ppt/theme/theme1.xml><?xml version="1.0" encoding="utf-8"?>
<a:theme xmlns:a="http://schemas.openxmlformats.org/drawingml/2006/main" name="レトロスペクト">
  <a:themeElements>
    <a:clrScheme name="黄色がかったオレンジ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Retrospect</Template>
  <TotalTime>1810</TotalTime>
  <Words>737</Words>
  <PresentationFormat>ワイド画面</PresentationFormat>
  <Paragraphs>90</Paragraphs>
  <Slides>10</Slides>
  <Notes>10</Notes>
  <HiddenSlides>0</HiddenSlides>
  <MMClips>0</MMClips>
  <ScaleCrop>false</ScaleCrop>
  <HeadingPairs>
    <vt:vector baseType="variant" size="6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baseType="lpstr" size="15">
      <vt:lpstr>BIZ UDP明朝 Medium</vt:lpstr>
      <vt:lpstr>BIZ UD明朝 Medium</vt:lpstr>
      <vt:lpstr>Calibri</vt:lpstr>
      <vt:lpstr>Calibri Light</vt:lpstr>
      <vt:lpstr>レトロスペクト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dcterms="http://purl.org/dc/terms/" xmlns:xsi="http://www.w3.org/2001/XMLSchema-instance">
  <cp:lastPrinted>2020-06-17T08:07:35Z</cp:lastPrinted>
  <dcterms:created xsi:type="dcterms:W3CDTF">2020-06-15T09:19:51Z</dcterms:created>
  <dcterms:modified xsi:type="dcterms:W3CDTF">2026-03-30T10:30:23Z</dcterms:modified>
</cp:coreProperties>
</file>